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79" r:id="rId4"/>
    <p:sldId id="275" r:id="rId5"/>
    <p:sldId id="280" r:id="rId6"/>
    <p:sldId id="274" r:id="rId7"/>
    <p:sldId id="272" r:id="rId8"/>
    <p:sldId id="271" r:id="rId9"/>
    <p:sldId id="268" r:id="rId10"/>
    <p:sldId id="277" r:id="rId11"/>
    <p:sldId id="276" r:id="rId12"/>
    <p:sldId id="257" r:id="rId13"/>
    <p:sldId id="258" r:id="rId14"/>
    <p:sldId id="266" r:id="rId15"/>
    <p:sldId id="267" r:id="rId16"/>
    <p:sldId id="265" r:id="rId17"/>
    <p:sldId id="269" r:id="rId18"/>
    <p:sldId id="259" r:id="rId19"/>
    <p:sldId id="260" r:id="rId20"/>
    <p:sldId id="261" r:id="rId21"/>
    <p:sldId id="270" r:id="rId22"/>
    <p:sldId id="262" r:id="rId23"/>
    <p:sldId id="263" r:id="rId24"/>
    <p:sldId id="264" r:id="rId25"/>
    <p:sldId id="278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mxAtMBL7YFiy/Z8jS0YOMmqpV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88749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29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335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597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1456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91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267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605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54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137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e titel en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g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cbi-geo:GSE147507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-46982" y="700748"/>
            <a:ext cx="1217761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Finding </a:t>
            </a:r>
            <a:r>
              <a:rPr lang="en-US" u="sng" dirty="0"/>
              <a:t>V</a:t>
            </a:r>
            <a:r>
              <a:rPr lang="en-US" dirty="0"/>
              <a:t>iral </a:t>
            </a:r>
            <a:r>
              <a:rPr lang="en-US" u="sng" dirty="0" smtClean="0"/>
              <a:t>I</a:t>
            </a:r>
            <a:r>
              <a:rPr lang="en-US" dirty="0" smtClean="0"/>
              <a:t>nduced </a:t>
            </a:r>
            <a:r>
              <a:rPr lang="en-US" u="sng" dirty="0" smtClean="0"/>
              <a:t>P</a:t>
            </a:r>
            <a:r>
              <a:rPr lang="en-US" dirty="0" smtClean="0"/>
              <a:t>eptides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481563" y="3148046"/>
            <a:ext cx="9144000" cy="71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Identification of immunogenic alternative open reading frames in differentially expressed </a:t>
            </a:r>
            <a:r>
              <a:rPr lang="en-US" dirty="0" smtClean="0"/>
              <a:t>genes during </a:t>
            </a:r>
            <a:r>
              <a:rPr lang="en-US" dirty="0"/>
              <a:t>viral infection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4893464" y="4158220"/>
            <a:ext cx="1520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Arthur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Kroon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3" t="14523" b="19197"/>
          <a:stretch/>
        </p:blipFill>
        <p:spPr>
          <a:xfrm>
            <a:off x="1" y="1"/>
            <a:ext cx="1481562" cy="148156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t="6200" r="57152" b="55688"/>
          <a:stretch/>
        </p:blipFill>
        <p:spPr>
          <a:xfrm>
            <a:off x="10668000" y="0"/>
            <a:ext cx="1524000" cy="148156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36" y="-13648"/>
            <a:ext cx="1628704" cy="148156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7" y="4342886"/>
            <a:ext cx="2454777" cy="2255806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2251880" y="629091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 cell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-46982" y="121854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sarscov2</a:t>
            </a:r>
            <a:endParaRPr lang="en-US" dirty="0"/>
          </a:p>
        </p:txBody>
      </p:sp>
      <p:sp>
        <p:nvSpPr>
          <p:cNvPr id="15" name="Tekstvak 14"/>
          <p:cNvSpPr txBox="1"/>
          <p:nvPr/>
        </p:nvSpPr>
        <p:spPr>
          <a:xfrm>
            <a:off x="5098943" y="1218544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RSV</a:t>
            </a:r>
            <a:endParaRPr lang="en-US" dirty="0"/>
          </a:p>
        </p:txBody>
      </p:sp>
      <p:sp>
        <p:nvSpPr>
          <p:cNvPr id="12" name="Tekstvak 11"/>
          <p:cNvSpPr txBox="1"/>
          <p:nvPr/>
        </p:nvSpPr>
        <p:spPr>
          <a:xfrm>
            <a:off x="10625563" y="121854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Influenza</a:t>
            </a:r>
            <a:endParaRPr lang="en-US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18" y="3918399"/>
            <a:ext cx="3053572" cy="2816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11" y="169010"/>
            <a:ext cx="7882354" cy="5702884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0" y="6487448"/>
            <a:ext cx="3756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https://www.bmj.com/content/371/bmj.m3862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55270" y="6179671"/>
            <a:ext cx="9139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sars</a:t>
            </a:r>
            <a:r>
              <a:rPr lang="en-US" dirty="0" smtClean="0"/>
              <a:t> </a:t>
            </a:r>
            <a:r>
              <a:rPr lang="en-US" dirty="0" err="1" smtClean="0"/>
              <a:t>cov</a:t>
            </a:r>
            <a:r>
              <a:rPr lang="en-US" dirty="0" smtClean="0"/>
              <a:t> 2 </a:t>
            </a:r>
            <a:r>
              <a:rPr lang="en-US" dirty="0" err="1" smtClean="0"/>
              <a:t>virions</a:t>
            </a:r>
            <a:r>
              <a:rPr lang="en-US" dirty="0" smtClean="0"/>
              <a:t> and loaded MHC1 molecules travel similar route ? Do they shar</a:t>
            </a:r>
            <a:r>
              <a:rPr lang="en-US" dirty="0"/>
              <a:t>e</a:t>
            </a:r>
            <a:r>
              <a:rPr lang="en-US" dirty="0" smtClean="0"/>
              <a:t> in the same type of vesicles 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4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32480" t="22692" r="33835" b="41479"/>
          <a:stretch/>
        </p:blipFill>
        <p:spPr>
          <a:xfrm>
            <a:off x="2069654" y="1510384"/>
            <a:ext cx="7096836" cy="4243955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23163" y="6389722"/>
            <a:ext cx="98752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Shelley </a:t>
            </a:r>
            <a:r>
              <a:rPr lang="en-US" dirty="0"/>
              <a:t>R. </a:t>
            </a:r>
            <a:r>
              <a:rPr lang="en-US" dirty="0" err="1"/>
              <a:t>Starck</a:t>
            </a:r>
            <a:r>
              <a:rPr lang="en-US" dirty="0"/>
              <a:t> &amp; </a:t>
            </a:r>
            <a:r>
              <a:rPr lang="en-US" dirty="0" err="1"/>
              <a:t>Nilabh</a:t>
            </a:r>
            <a:r>
              <a:rPr lang="en-US" dirty="0"/>
              <a:t> </a:t>
            </a:r>
            <a:r>
              <a:rPr lang="en-US" dirty="0" err="1"/>
              <a:t>Shastri</a:t>
            </a:r>
            <a:r>
              <a:rPr lang="en-US" dirty="0"/>
              <a:t> </a:t>
            </a:r>
            <a:r>
              <a:rPr lang="en-US" dirty="0" smtClean="0"/>
              <a:t> Cellular </a:t>
            </a:r>
            <a:r>
              <a:rPr lang="en-US" dirty="0"/>
              <a:t>and Molecular Life Sciences volume 68, pages1471–1479(2011)</a:t>
            </a:r>
          </a:p>
        </p:txBody>
      </p:sp>
    </p:spTree>
    <p:extLst>
      <p:ext uri="{BB962C8B-B14F-4D97-AF65-F5344CB8AC3E}">
        <p14:creationId xmlns:p14="http://schemas.microsoft.com/office/powerpoint/2010/main" val="3214437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Next generation </a:t>
            </a:r>
            <a:r>
              <a:rPr lang="en-US" dirty="0" err="1" smtClean="0"/>
              <a:t>immunoinformatics</a:t>
            </a:r>
            <a:endParaRPr dirty="0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1007021" y="1325562"/>
            <a:ext cx="10515600" cy="508930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Here we propose a new method to identify </a:t>
            </a:r>
            <a:r>
              <a:rPr lang="en-US" dirty="0" smtClean="0"/>
              <a:t>cryptic immunogenic </a:t>
            </a:r>
            <a:r>
              <a:rPr lang="en-US" dirty="0"/>
              <a:t>peptides </a:t>
            </a:r>
            <a:r>
              <a:rPr lang="en-US" dirty="0" smtClean="0"/>
              <a:t>originating from translation </a:t>
            </a:r>
            <a:r>
              <a:rPr lang="en-US" smtClean="0"/>
              <a:t>of novel alternative </a:t>
            </a:r>
            <a:r>
              <a:rPr lang="en-US" dirty="0" smtClean="0"/>
              <a:t>open reading frames in cells when infected with a virus.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These </a:t>
            </a:r>
            <a:r>
              <a:rPr lang="en-US" dirty="0" smtClean="0"/>
              <a:t>Viral </a:t>
            </a:r>
            <a:r>
              <a:rPr lang="en-US" dirty="0"/>
              <a:t>I</a:t>
            </a:r>
            <a:r>
              <a:rPr lang="en-US" dirty="0" smtClean="0"/>
              <a:t>nduced Peptides (VIP) can </a:t>
            </a:r>
            <a:r>
              <a:rPr lang="en-US" dirty="0"/>
              <a:t>be used to diagnose, treat and may be even </a:t>
            </a:r>
            <a:r>
              <a:rPr lang="en-US" dirty="0" smtClean="0"/>
              <a:t>to prevent </a:t>
            </a:r>
            <a:r>
              <a:rPr lang="en-US" dirty="0"/>
              <a:t>disease caused by a broad range of virus infections</a:t>
            </a:r>
            <a:r>
              <a:rPr lang="en-US" dirty="0" smtClean="0"/>
              <a:t>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smtClean="0"/>
              <a:t>We describe a bioinformatics strategy to find these VIPs with a VIP finder method.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smtClean="0"/>
              <a:t>We propose these VIP’s are important for a better understanding of the dynamics between ongoing infection and the immune system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951934" y="159168"/>
            <a:ext cx="10515600" cy="59984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Flow diagram of </a:t>
            </a:r>
            <a:r>
              <a:rPr lang="en-US" dirty="0" err="1" smtClean="0"/>
              <a:t>VIPfinder</a:t>
            </a:r>
            <a:r>
              <a:rPr lang="en-US" dirty="0" smtClean="0"/>
              <a:t> method</a:t>
            </a:r>
            <a:endParaRPr lang="en-US" dirty="0"/>
          </a:p>
        </p:txBody>
      </p:sp>
      <p:grpSp>
        <p:nvGrpSpPr>
          <p:cNvPr id="5" name="Groep 4"/>
          <p:cNvGrpSpPr/>
          <p:nvPr/>
        </p:nvGrpSpPr>
        <p:grpSpPr>
          <a:xfrm>
            <a:off x="2961568" y="1260363"/>
            <a:ext cx="5069131" cy="5420216"/>
            <a:chOff x="1569496" y="1396840"/>
            <a:chExt cx="5069131" cy="5420216"/>
          </a:xfrm>
        </p:grpSpPr>
        <p:pic>
          <p:nvPicPr>
            <p:cNvPr id="99" name="Google Shape;9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4862" y="1499057"/>
              <a:ext cx="4763455" cy="531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hthoek 1"/>
            <p:cNvSpPr/>
            <p:nvPr/>
          </p:nvSpPr>
          <p:spPr>
            <a:xfrm>
              <a:off x="1569496" y="1396840"/>
              <a:ext cx="3248166" cy="1755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hthoek 2"/>
            <p:cNvSpPr/>
            <p:nvPr/>
          </p:nvSpPr>
          <p:spPr>
            <a:xfrm>
              <a:off x="4913028" y="2865563"/>
              <a:ext cx="1725599" cy="31940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kstvak 3"/>
          <p:cNvSpPr txBox="1"/>
          <p:nvPr/>
        </p:nvSpPr>
        <p:spPr>
          <a:xfrm>
            <a:off x="8267510" y="3968669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Immune epitope database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226054" y="1610036"/>
            <a:ext cx="247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 smtClean="0"/>
              <a:t>NCBI</a:t>
            </a:r>
          </a:p>
          <a:p>
            <a:r>
              <a:rPr lang="nl-NL" b="1" dirty="0" smtClean="0"/>
              <a:t>Gene </a:t>
            </a:r>
            <a:r>
              <a:rPr lang="nl-NL" b="1" dirty="0" err="1"/>
              <a:t>Expression</a:t>
            </a:r>
            <a:r>
              <a:rPr lang="nl-NL" b="1" dirty="0"/>
              <a:t> Omnibus</a:t>
            </a:r>
          </a:p>
        </p:txBody>
      </p:sp>
      <p:sp>
        <p:nvSpPr>
          <p:cNvPr id="7" name="Rechthoek 6"/>
          <p:cNvSpPr/>
          <p:nvPr/>
        </p:nvSpPr>
        <p:spPr>
          <a:xfrm>
            <a:off x="3903260" y="3166280"/>
            <a:ext cx="2306474" cy="1878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609909" y="4014836"/>
            <a:ext cx="3028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Altprot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database</a:t>
            </a:r>
          </a:p>
          <a:p>
            <a:pPr lvl="0"/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Translated 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AltORF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 10 codons (10 AA)</a:t>
            </a:r>
            <a:endParaRPr lang="en-US" dirty="0"/>
          </a:p>
        </p:txBody>
      </p:sp>
      <p:sp>
        <p:nvSpPr>
          <p:cNvPr id="10" name="Rechthoek 9"/>
          <p:cNvSpPr/>
          <p:nvPr/>
        </p:nvSpPr>
        <p:spPr>
          <a:xfrm>
            <a:off x="309411" y="221203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&gt;Twofold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upregulated 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mRNA </a:t>
            </a:r>
          </a:p>
          <a:p>
            <a:pPr lvl="0"/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deteremined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by DEG</a:t>
            </a:r>
            <a:endParaRPr lang="en-US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hthoek 12"/>
          <p:cNvSpPr/>
          <p:nvPr/>
        </p:nvSpPr>
        <p:spPr>
          <a:xfrm>
            <a:off x="1462130" y="5808595"/>
            <a:ext cx="3316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Immune Epitope 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present in </a:t>
            </a:r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AltPROT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(Y/N)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6"/>
          <a:stretch/>
        </p:blipFill>
        <p:spPr>
          <a:xfrm>
            <a:off x="458432" y="928357"/>
            <a:ext cx="8194248" cy="50949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37750" y="19916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Differential expressed genes during </a:t>
            </a:r>
            <a:r>
              <a:rPr lang="en-US" sz="2400" dirty="0"/>
              <a:t>v</a:t>
            </a:r>
            <a:r>
              <a:rPr lang="en-US" sz="2400" dirty="0" smtClean="0"/>
              <a:t>iral infection and direct RNA sequencing</a:t>
            </a:r>
            <a:endParaRPr lang="en-US" sz="2400" dirty="0"/>
          </a:p>
        </p:txBody>
      </p:sp>
      <p:sp>
        <p:nvSpPr>
          <p:cNvPr id="5" name="Ovaal 4"/>
          <p:cNvSpPr/>
          <p:nvPr/>
        </p:nvSpPr>
        <p:spPr>
          <a:xfrm>
            <a:off x="4922292" y="2970873"/>
            <a:ext cx="614150" cy="7642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met pijl 6"/>
          <p:cNvCxnSpPr/>
          <p:nvPr/>
        </p:nvCxnSpPr>
        <p:spPr>
          <a:xfrm>
            <a:off x="5785531" y="3462190"/>
            <a:ext cx="11100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hthoek 5"/>
          <p:cNvSpPr/>
          <p:nvPr/>
        </p:nvSpPr>
        <p:spPr>
          <a:xfrm>
            <a:off x="458432" y="6349475"/>
            <a:ext cx="5327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Daniel Blanco-Melo et al.  Cell. 2020 May 28; 181(5): </a:t>
            </a:r>
            <a:r>
              <a:rPr lang="it-IT" dirty="0" smtClean="0"/>
              <a:t>1036–1045</a:t>
            </a:r>
            <a:endParaRPr lang="it-IT" dirty="0"/>
          </a:p>
        </p:txBody>
      </p:sp>
      <p:sp>
        <p:nvSpPr>
          <p:cNvPr id="8" name="Rechthoek 7"/>
          <p:cNvSpPr/>
          <p:nvPr/>
        </p:nvSpPr>
        <p:spPr>
          <a:xfrm>
            <a:off x="458432" y="6026417"/>
            <a:ext cx="11353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data can </a:t>
            </a:r>
            <a:r>
              <a:rPr lang="en-US" dirty="0"/>
              <a:t>be found on the NCBI Gene Expression Omnibus (GEO</a:t>
            </a:r>
            <a:r>
              <a:rPr lang="en-US" dirty="0" smtClean="0"/>
              <a:t>), for this experiment </a:t>
            </a:r>
            <a:r>
              <a:rPr lang="en-US" dirty="0"/>
              <a:t>under accession number </a:t>
            </a:r>
            <a:r>
              <a:rPr lang="en-US" dirty="0">
                <a:hlinkClick r:id="rId3"/>
              </a:rPr>
              <a:t>GSE147507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73"/>
          <a:stretch/>
        </p:blipFill>
        <p:spPr>
          <a:xfrm>
            <a:off x="1317474" y="480658"/>
            <a:ext cx="8432701" cy="50603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8539" y="125974"/>
            <a:ext cx="10515600" cy="1325563"/>
          </a:xfrm>
        </p:spPr>
        <p:txBody>
          <a:bodyPr/>
          <a:lstStyle/>
          <a:p>
            <a:r>
              <a:rPr lang="en-US" dirty="0" smtClean="0"/>
              <a:t>Immune epitope database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687403" y="4835857"/>
            <a:ext cx="5363570" cy="1410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lnSpc>
                <a:spcPct val="80000"/>
              </a:lnSpc>
              <a:buNone/>
            </a:pPr>
            <a:r>
              <a:rPr lang="en-US" sz="18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 immune epitope is a part of a molecule that is directly recognized by</a:t>
            </a:r>
            <a:r>
              <a:rPr lang="en-US" sz="1800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i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adaptive immune receptors, specifically by  antibodies, B cell receptors, or T cell receptors</a:t>
            </a:r>
          </a:p>
        </p:txBody>
      </p:sp>
    </p:spTree>
    <p:extLst>
      <p:ext uri="{BB962C8B-B14F-4D97-AF65-F5344CB8AC3E}">
        <p14:creationId xmlns:p14="http://schemas.microsoft.com/office/powerpoint/2010/main" val="20769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725658" y="147414"/>
            <a:ext cx="10515600" cy="49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 dirty="0" smtClean="0"/>
              <a:t>VIP finder:  </a:t>
            </a:r>
            <a:r>
              <a:rPr lang="en-US" sz="2800" dirty="0"/>
              <a:t>a new tool </a:t>
            </a:r>
            <a:r>
              <a:rPr lang="en-US" sz="2800" dirty="0" smtClean="0"/>
              <a:t>to identify and categorize viral induced peptides</a:t>
            </a:r>
            <a:endParaRPr sz="2800" dirty="0"/>
          </a:p>
        </p:txBody>
      </p:sp>
      <p:sp>
        <p:nvSpPr>
          <p:cNvPr id="150" name="Google Shape;150;p10"/>
          <p:cNvSpPr txBox="1">
            <a:spLocks noGrp="1"/>
          </p:cNvSpPr>
          <p:nvPr>
            <p:ph type="body" idx="1"/>
          </p:nvPr>
        </p:nvSpPr>
        <p:spPr>
          <a:xfrm>
            <a:off x="592377" y="1052630"/>
            <a:ext cx="10259951" cy="1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 sz="2400" dirty="0" smtClean="0"/>
              <a:t>We </a:t>
            </a:r>
            <a:r>
              <a:rPr lang="en-US" sz="2400" dirty="0" smtClean="0"/>
              <a:t>designed</a:t>
            </a:r>
            <a:r>
              <a:rPr lang="nl-NL" sz="2400" dirty="0" smtClean="0"/>
              <a:t> a pipeline </a:t>
            </a:r>
            <a:r>
              <a:rPr lang="nl-NL" sz="2400" dirty="0" err="1" smtClean="0"/>
              <a:t>to</a:t>
            </a:r>
            <a:r>
              <a:rPr lang="nl-NL" sz="2400" dirty="0" smtClean="0"/>
              <a:t> identify </a:t>
            </a:r>
            <a:r>
              <a:rPr lang="nl-NL" sz="2400" dirty="0" err="1" smtClean="0"/>
              <a:t>immunogenic</a:t>
            </a:r>
            <a:r>
              <a:rPr lang="nl-NL" sz="2400" dirty="0" smtClean="0"/>
              <a:t> </a:t>
            </a:r>
            <a:r>
              <a:rPr lang="nl-NL" sz="2400" dirty="0" err="1" smtClean="0"/>
              <a:t>cryptic</a:t>
            </a:r>
            <a:r>
              <a:rPr lang="nl-NL" sz="2400" dirty="0" smtClean="0"/>
              <a:t> </a:t>
            </a:r>
            <a:r>
              <a:rPr lang="nl-NL" sz="2400" dirty="0" err="1" smtClean="0"/>
              <a:t>peptides</a:t>
            </a:r>
            <a:r>
              <a:rPr lang="nl-NL" sz="2400" dirty="0" smtClean="0"/>
              <a:t> </a:t>
            </a:r>
            <a:r>
              <a:rPr lang="nl-NL" sz="2400" dirty="0" err="1" smtClean="0"/>
              <a:t>alternative</a:t>
            </a:r>
            <a:r>
              <a:rPr lang="nl-NL" sz="2400" dirty="0" smtClean="0"/>
              <a:t> open reading frames in </a:t>
            </a:r>
            <a:r>
              <a:rPr lang="nl-NL" sz="2400" dirty="0" err="1" smtClean="0"/>
              <a:t>differentially</a:t>
            </a:r>
            <a:r>
              <a:rPr lang="nl-NL" sz="2400" dirty="0" smtClean="0"/>
              <a:t> </a:t>
            </a:r>
            <a:r>
              <a:rPr lang="nl-NL" sz="2400" dirty="0" err="1" smtClean="0"/>
              <a:t>expressed</a:t>
            </a:r>
            <a:r>
              <a:rPr lang="nl-NL" sz="2400" dirty="0" smtClean="0"/>
              <a:t> </a:t>
            </a:r>
            <a:r>
              <a:rPr lang="nl-NL" sz="2400" dirty="0" err="1" smtClean="0"/>
              <a:t>genes</a:t>
            </a:r>
            <a:r>
              <a:rPr lang="nl-NL" sz="2400" dirty="0" smtClean="0"/>
              <a:t> </a:t>
            </a:r>
            <a:r>
              <a:rPr lang="nl-NL" sz="2400" dirty="0" err="1" smtClean="0"/>
              <a:t>during</a:t>
            </a:r>
            <a:r>
              <a:rPr lang="nl-NL" sz="2400" dirty="0" smtClean="0"/>
              <a:t> </a:t>
            </a:r>
            <a:r>
              <a:rPr lang="nl-NL" sz="2400" dirty="0" err="1" smtClean="0"/>
              <a:t>viral</a:t>
            </a:r>
            <a:r>
              <a:rPr lang="nl-NL" sz="2400" dirty="0" smtClean="0"/>
              <a:t> </a:t>
            </a:r>
            <a:r>
              <a:rPr lang="nl-NL" sz="2400" dirty="0" err="1" smtClean="0"/>
              <a:t>infections</a:t>
            </a:r>
            <a:r>
              <a:rPr lang="nl-NL" sz="2400" dirty="0" smtClean="0"/>
              <a:t> </a:t>
            </a:r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nl-NL" sz="2400" dirty="0"/>
          </a:p>
          <a:p>
            <a:pPr marL="228600" lvl="0" indent="-50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nl-NL" sz="2400" dirty="0" smtClean="0"/>
              <a:t>We </a:t>
            </a:r>
            <a:r>
              <a:rPr lang="nl-NL" sz="2400" dirty="0" err="1" smtClean="0"/>
              <a:t>created</a:t>
            </a:r>
            <a:r>
              <a:rPr lang="nl-NL" sz="2400" dirty="0" smtClean="0"/>
              <a:t> </a:t>
            </a:r>
            <a:r>
              <a:rPr lang="nl-NL" sz="2400" dirty="0" err="1" smtClean="0"/>
              <a:t>lists</a:t>
            </a:r>
            <a:r>
              <a:rPr lang="nl-NL" sz="2400" dirty="0" smtClean="0"/>
              <a:t> of </a:t>
            </a:r>
            <a:r>
              <a:rPr lang="nl-NL" sz="2400" dirty="0" err="1" smtClean="0"/>
              <a:t>VIP’s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</a:t>
            </a:r>
            <a:r>
              <a:rPr lang="nl-NL" sz="2400" dirty="0" err="1" smtClean="0"/>
              <a:t>three</a:t>
            </a:r>
            <a:r>
              <a:rPr lang="nl-NL" sz="2400" dirty="0" smtClean="0"/>
              <a:t> different virus types SARS CoV2, IAV </a:t>
            </a:r>
            <a:r>
              <a:rPr lang="nl-NL" sz="2400" dirty="0" err="1" smtClean="0"/>
              <a:t>and</a:t>
            </a:r>
            <a:r>
              <a:rPr lang="nl-NL" sz="2400" dirty="0" smtClean="0"/>
              <a:t> RSV</a:t>
            </a:r>
            <a:endParaRPr sz="2400" dirty="0"/>
          </a:p>
        </p:txBody>
      </p:sp>
      <p:sp>
        <p:nvSpPr>
          <p:cNvPr id="3" name="Rechthoek 2"/>
          <p:cNvSpPr/>
          <p:nvPr/>
        </p:nvSpPr>
        <p:spPr>
          <a:xfrm>
            <a:off x="9505667" y="3043451"/>
            <a:ext cx="1241947" cy="646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04" y="4457116"/>
            <a:ext cx="2305050" cy="199072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69" y="4266332"/>
            <a:ext cx="791843" cy="686702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7" y="4287004"/>
            <a:ext cx="791843" cy="686702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05" y="5563213"/>
            <a:ext cx="791843" cy="68670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816114" y="483440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VIPfinder</a:t>
            </a:r>
            <a:endParaRPr lang="en-US" dirty="0"/>
          </a:p>
        </p:txBody>
      </p:sp>
      <p:cxnSp>
        <p:nvCxnSpPr>
          <p:cNvPr id="11" name="Gebogen verbindingslijn 10"/>
          <p:cNvCxnSpPr/>
          <p:nvPr/>
        </p:nvCxnSpPr>
        <p:spPr>
          <a:xfrm>
            <a:off x="3881241" y="4521075"/>
            <a:ext cx="1519311" cy="5453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>
            <a:stCxn id="9" idx="3"/>
            <a:endCxn id="6" idx="1"/>
          </p:cNvCxnSpPr>
          <p:nvPr/>
        </p:nvCxnSpPr>
        <p:spPr>
          <a:xfrm flipV="1">
            <a:off x="1384220" y="4609683"/>
            <a:ext cx="1761449" cy="206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bogen verbindingslijn 14"/>
          <p:cNvCxnSpPr>
            <a:stCxn id="10" idx="3"/>
          </p:cNvCxnSpPr>
          <p:nvPr/>
        </p:nvCxnSpPr>
        <p:spPr>
          <a:xfrm flipV="1">
            <a:off x="3965148" y="5254552"/>
            <a:ext cx="1436576" cy="65201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/>
          <p:cNvSpPr/>
          <p:nvPr/>
        </p:nvSpPr>
        <p:spPr>
          <a:xfrm>
            <a:off x="30116" y="3883711"/>
            <a:ext cx="2348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&gt;Twofold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upregulated mRNA</a:t>
            </a:r>
          </a:p>
        </p:txBody>
      </p:sp>
      <p:sp>
        <p:nvSpPr>
          <p:cNvPr id="21" name="Rechthoek 20"/>
          <p:cNvSpPr/>
          <p:nvPr/>
        </p:nvSpPr>
        <p:spPr>
          <a:xfrm>
            <a:off x="2378836" y="6250799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Immune epitope database</a:t>
            </a:r>
          </a:p>
        </p:txBody>
      </p:sp>
      <p:sp>
        <p:nvSpPr>
          <p:cNvPr id="25" name="Rechthoek 24"/>
          <p:cNvSpPr/>
          <p:nvPr/>
        </p:nvSpPr>
        <p:spPr>
          <a:xfrm>
            <a:off x="1402612" y="4680515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AltORF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recognition</a:t>
            </a:r>
            <a:endParaRPr lang="en-US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Rechte verbindingslijn met pijl 26"/>
          <p:cNvCxnSpPr/>
          <p:nvPr/>
        </p:nvCxnSpPr>
        <p:spPr>
          <a:xfrm flipV="1">
            <a:off x="7240439" y="5107218"/>
            <a:ext cx="1133964" cy="23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2776797" y="3885696"/>
            <a:ext cx="152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AltPROT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database</a:t>
            </a:r>
            <a:endParaRPr lang="en-US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chthoek 25"/>
          <p:cNvSpPr/>
          <p:nvPr/>
        </p:nvSpPr>
        <p:spPr>
          <a:xfrm>
            <a:off x="8448703" y="4988291"/>
            <a:ext cx="3392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AltPROT</a:t>
            </a:r>
            <a:r>
              <a:rPr lang="en-US" dirty="0" smtClean="0"/>
              <a:t> with immune epitopes: VIP List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2537" t="21280" r="40784" b="5650"/>
          <a:stretch/>
        </p:blipFill>
        <p:spPr>
          <a:xfrm>
            <a:off x="2140766" y="576775"/>
            <a:ext cx="6713394" cy="59084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8718" y="0"/>
            <a:ext cx="12008892" cy="696036"/>
          </a:xfrm>
        </p:spPr>
        <p:txBody>
          <a:bodyPr>
            <a:normAutofit/>
          </a:bodyPr>
          <a:lstStyle/>
          <a:p>
            <a:r>
              <a:rPr lang="en-US" sz="2400" dirty="0"/>
              <a:t>SARS-CoV-2 infected cells present HLA-I peptides from canonical and out-of-frame ORFs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255594" y="6486063"/>
            <a:ext cx="999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Shira</a:t>
            </a:r>
            <a:r>
              <a:rPr lang="nl-NL" dirty="0"/>
              <a:t> </a:t>
            </a:r>
            <a:r>
              <a:rPr lang="nl-NL" dirty="0" err="1" smtClean="0"/>
              <a:t>Weingarten-Gabbay</a:t>
            </a:r>
            <a:r>
              <a:rPr lang="nl-NL" dirty="0" smtClean="0"/>
              <a:t> et al. 2020  </a:t>
            </a:r>
            <a:r>
              <a:rPr lang="nl-NL" dirty="0" err="1"/>
              <a:t>bioRxiv</a:t>
            </a:r>
            <a:r>
              <a:rPr lang="nl-NL" dirty="0"/>
              <a:t> </a:t>
            </a:r>
            <a:r>
              <a:rPr lang="nl-NL" dirty="0" smtClean="0"/>
              <a:t>preprint </a:t>
            </a:r>
            <a:r>
              <a:rPr lang="nl-NL" dirty="0" err="1"/>
              <a:t>version</a:t>
            </a:r>
            <a:r>
              <a:rPr lang="nl-NL" dirty="0"/>
              <a:t> </a:t>
            </a:r>
            <a:r>
              <a:rPr lang="nl-NL" dirty="0" err="1"/>
              <a:t>posted</a:t>
            </a:r>
            <a:r>
              <a:rPr lang="nl-NL" dirty="0"/>
              <a:t> </a:t>
            </a:r>
            <a:r>
              <a:rPr lang="nl-NL" dirty="0" err="1"/>
              <a:t>October</a:t>
            </a:r>
            <a:r>
              <a:rPr lang="nl-NL" dirty="0"/>
              <a:t> 2</a:t>
            </a:r>
            <a:r>
              <a:rPr lang="nl-NL" dirty="0" smtClean="0"/>
              <a:t>  </a:t>
            </a:r>
            <a:r>
              <a:rPr lang="nl-NL" dirty="0"/>
              <a:t>https://doi.org/10.1101/2020.10.02.324145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The current annotation model</a:t>
            </a:r>
            <a:br>
              <a:rPr lang="en-US" b="1"/>
            </a:b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369195" y="1407353"/>
            <a:ext cx="5426298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genome annotations hold arbitrary criteria for Open Reading Frame (ORF) annotation, such as: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minimal ORF length of 100 codons;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ORF per transcript (monocistronic);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transcripts that do not meet the above criteria are non-coding (ncRNAs);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transcripts from unprocessed pseudogenes are non-coding (ncRNAs).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rare exception of previously characterized examples, these rules are applied and considerably shape the annotated protein landscape (Reference Proteome). Yet, a wealth of experimental data highlights the pitfalls of such annotation model.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1618" y="1398030"/>
            <a:ext cx="6220382" cy="494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The OpenProt annotation model</a:t>
            </a:r>
            <a:br>
              <a:rPr lang="en-US" b="1"/>
            </a:b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283335" y="1272719"/>
            <a:ext cx="4494727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OpenProt challenges the aforementioned arbitrary criteria, and thus: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annotates any ORF longer than 30 codons;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annotates multiple ORF per transcript (polycistronic);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annotates ORFs within ncRNAs; 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annotates ORFs within pseudogenes transcripts.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OpenProt annotates known proteins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 Proteins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RefProts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novel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isoforms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novel proteins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Alternative Proteins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AltProts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It offers a deeper, and more realistic, view of the proteome (Biological Proteome).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062" y="1958271"/>
            <a:ext cx="7130603" cy="4282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</a:t>
            </a:r>
            <a:r>
              <a:rPr lang="en-US" dirty="0" err="1" smtClean="0"/>
              <a:t>immunoinformatics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 of “immunogenic  Alternative Open </a:t>
            </a:r>
            <a:r>
              <a:rPr lang="en-US" dirty="0"/>
              <a:t>R</a:t>
            </a:r>
            <a:r>
              <a:rPr lang="en-US" dirty="0" smtClean="0"/>
              <a:t>eading frames”</a:t>
            </a:r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0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Alternative open reading </a:t>
            </a:r>
            <a:r>
              <a:rPr lang="en-US" dirty="0" smtClean="0"/>
              <a:t>frames </a:t>
            </a:r>
            <a:r>
              <a:rPr lang="en-US" dirty="0"/>
              <a:t>in mRNA</a:t>
            </a:r>
            <a:endParaRPr dirty="0"/>
          </a:p>
        </p:txBody>
      </p:sp>
      <p:pic>
        <p:nvPicPr>
          <p:cNvPr id="119" name="Google Shape;11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345" t="15168" r="69358" b="37476"/>
          <a:stretch/>
        </p:blipFill>
        <p:spPr>
          <a:xfrm>
            <a:off x="1275009" y="1817669"/>
            <a:ext cx="3335629" cy="381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l="34542" t="19328" r="46866" b="46665"/>
          <a:stretch/>
        </p:blipFill>
        <p:spPr>
          <a:xfrm>
            <a:off x="6632620" y="2040486"/>
            <a:ext cx="3490174" cy="358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227528" y="6279382"/>
            <a:ext cx="109770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Vanderperre, B., Lucier, J. F., Bissonnette, C., Motard, J., Tremblay, G., Vanderperre, S., … Roucou, X. (2013). Direct Detection of Alternative Open Reading Frames Translation Products in Human Significantly Expands the Proteome. 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PLoS ONE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(8).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4291" t="27850" r="31605" b="6446"/>
          <a:stretch/>
        </p:blipFill>
        <p:spPr>
          <a:xfrm>
            <a:off x="1583141" y="443958"/>
            <a:ext cx="7137779" cy="59783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9143" y="0"/>
            <a:ext cx="10515600" cy="60491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Rechthoek 4"/>
          <p:cNvSpPr/>
          <p:nvPr/>
        </p:nvSpPr>
        <p:spPr>
          <a:xfrm>
            <a:off x="5792491" y="6544428"/>
            <a:ext cx="6399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dirty="0"/>
              <a:t>Carolien E. van de Sandt,</a:t>
            </a:r>
            <a:r>
              <a:rPr lang="en-US" i="1" dirty="0" smtClean="0">
                <a:latin typeface="TimesNewRoman,Italic"/>
              </a:rPr>
              <a:t>Viruses </a:t>
            </a:r>
            <a:r>
              <a:rPr lang="en-US" b="1" dirty="0">
                <a:latin typeface="TimesNewRoman,Bold"/>
              </a:rPr>
              <a:t>2012</a:t>
            </a:r>
            <a:r>
              <a:rPr lang="en-US" dirty="0">
                <a:latin typeface="TimesNewRoman"/>
              </a:rPr>
              <a:t>, </a:t>
            </a:r>
            <a:r>
              <a:rPr lang="en-US" i="1" dirty="0">
                <a:latin typeface="TimesNewRoman,Italic"/>
              </a:rPr>
              <a:t>4</a:t>
            </a:r>
            <a:r>
              <a:rPr lang="en-US" dirty="0">
                <a:latin typeface="TimesNewRoman"/>
              </a:rPr>
              <a:t>, 1438-1476; doi:10.3390/v4091438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principle of immune epitope generation</a:t>
            </a:r>
            <a:endParaRPr/>
          </a:p>
        </p:txBody>
      </p:sp>
      <p:pic>
        <p:nvPicPr>
          <p:cNvPr id="127" name="Google Shape;127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8645" t="39142" r="30419" b="25933"/>
          <a:stretch/>
        </p:blipFill>
        <p:spPr>
          <a:xfrm>
            <a:off x="2644462" y="2188048"/>
            <a:ext cx="6903075" cy="3311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2687392" y="5673473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Hide and Seek in the Peptidome Jonathan W. Yewdell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 301, 1334 (2003)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of biologically relevant alternative open reading frame product </a:t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>
            <a:off x="459346" y="6048555"/>
            <a:ext cx="112733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Kracht, M. J. L., Van Lummel, M., Nikolic, T., Joosten, A. M., Laban, S., Van Der Slik, A. R., … Roep, B. O. (2017). Autoimmunity against a defective ribosomal insulin gene product in type 1 diabetes.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Medicine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(4), 501–507.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l="51761" t="34734" r="27640" b="46477"/>
          <a:stretch/>
        </p:blipFill>
        <p:spPr>
          <a:xfrm>
            <a:off x="3232598" y="2083091"/>
            <a:ext cx="6967470" cy="357306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7239000" y="5022760"/>
            <a:ext cx="963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Ins-DRiP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678286" y="476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of alternative open reading frame product detected with mass spectrometry</a:t>
            </a: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020" y="1506228"/>
            <a:ext cx="5312445" cy="3269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/>
          <p:nvPr/>
        </p:nvSpPr>
        <p:spPr>
          <a:xfrm>
            <a:off x="678286" y="5281046"/>
            <a:ext cx="89035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AltPrP, a typical example of AltORFs in the HAltORF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829613" y="5916426"/>
            <a:ext cx="8787685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4800" marR="0" lvl="0" indent="-3048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Vanderperre, B., Lucier, J. F., &amp; Roucou, X. (2012). HAltORF: Adatabase of predicted out-of-frame alternative open reading frames in human. 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(January). https://doi.org/10.1093/database/bas025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(Vanderperre, Lucier, &amp; Roucou, 2012)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Viral Induced </a:t>
            </a:r>
            <a:r>
              <a:rPr lang="en-US" dirty="0"/>
              <a:t>P</a:t>
            </a:r>
            <a:r>
              <a:rPr lang="en-US" dirty="0" smtClean="0"/>
              <a:t>eptides and synonyms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 smtClean="0"/>
              <a:t>Viral induced peptides may be discovered under different names:</a:t>
            </a:r>
          </a:p>
          <a:p>
            <a:r>
              <a:rPr lang="en-US" dirty="0" err="1" smtClean="0"/>
              <a:t>Neoantigens</a:t>
            </a:r>
            <a:endParaRPr lang="en-US" dirty="0" smtClean="0"/>
          </a:p>
          <a:p>
            <a:r>
              <a:rPr lang="en-US" dirty="0" err="1" smtClean="0"/>
              <a:t>Micropeptides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lternative Open </a:t>
            </a:r>
            <a:r>
              <a:rPr lang="en-US" dirty="0"/>
              <a:t>R</a:t>
            </a:r>
            <a:r>
              <a:rPr lang="en-US" dirty="0" smtClean="0"/>
              <a:t>eading </a:t>
            </a:r>
            <a:r>
              <a:rPr lang="en-US" dirty="0"/>
              <a:t>F</a:t>
            </a:r>
            <a:r>
              <a:rPr lang="en-US" dirty="0" smtClean="0"/>
              <a:t>rame products ( </a:t>
            </a:r>
            <a:r>
              <a:rPr lang="en-US" dirty="0" err="1" smtClean="0"/>
              <a:t>AltORF</a:t>
            </a:r>
            <a:r>
              <a:rPr lang="en-US" dirty="0" smtClean="0"/>
              <a:t>)</a:t>
            </a:r>
          </a:p>
          <a:p>
            <a:r>
              <a:rPr lang="en-US" dirty="0" smtClean="0"/>
              <a:t>Small </a:t>
            </a:r>
            <a:r>
              <a:rPr lang="en-US" dirty="0"/>
              <a:t>Open Reading Frame </a:t>
            </a:r>
            <a:r>
              <a:rPr lang="en-US" dirty="0" smtClean="0"/>
              <a:t>(</a:t>
            </a:r>
            <a:r>
              <a:rPr lang="en-US" dirty="0" err="1" smtClean="0"/>
              <a:t>smORF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Cryptic peptides</a:t>
            </a:r>
          </a:p>
          <a:p>
            <a:r>
              <a:rPr lang="en-US" dirty="0" smtClean="0"/>
              <a:t>Defective ribosomal initiation products (DRIP)</a:t>
            </a:r>
          </a:p>
          <a:p>
            <a:r>
              <a:rPr lang="en-US" dirty="0" smtClean="0"/>
              <a:t>Non-canonical translation products</a:t>
            </a:r>
          </a:p>
          <a:p>
            <a:r>
              <a:rPr lang="en-US" dirty="0" smtClean="0"/>
              <a:t>Damage associated molecular patterns (DAMP)</a:t>
            </a:r>
          </a:p>
          <a:p>
            <a:r>
              <a:rPr lang="en-US" dirty="0" smtClean="0"/>
              <a:t>micro</a:t>
            </a:r>
            <a:r>
              <a:rPr lang="en-US" dirty="0"/>
              <a:t> Open Reading Frame </a:t>
            </a:r>
            <a:r>
              <a:rPr lang="en-US" dirty="0" smtClean="0"/>
              <a:t>(</a:t>
            </a:r>
            <a:r>
              <a:rPr lang="en-US" dirty="0" err="1" smtClean="0">
                <a:latin typeface="Symbol" panose="05050102010706020507" pitchFamily="18" charset="2"/>
              </a:rPr>
              <a:t>m</a:t>
            </a:r>
            <a:r>
              <a:rPr lang="en-US" dirty="0" err="1" smtClean="0"/>
              <a:t>ORF</a:t>
            </a:r>
            <a:r>
              <a:rPr lang="en-US" dirty="0" smtClean="0"/>
              <a:t>)</a:t>
            </a:r>
          </a:p>
          <a:p>
            <a:r>
              <a:rPr lang="nl-NL" dirty="0"/>
              <a:t>non-</a:t>
            </a:r>
            <a:r>
              <a:rPr lang="nl-NL" dirty="0" err="1"/>
              <a:t>canonical</a:t>
            </a:r>
            <a:r>
              <a:rPr lang="nl-NL" dirty="0"/>
              <a:t> HLA-binding </a:t>
            </a:r>
            <a:r>
              <a:rPr lang="nl-NL" dirty="0" err="1"/>
              <a:t>peptides</a:t>
            </a:r>
            <a:r>
              <a:rPr lang="nl-NL" dirty="0"/>
              <a:t> (</a:t>
            </a:r>
            <a:r>
              <a:rPr lang="nl-NL" dirty="0" err="1"/>
              <a:t>noncHLAp</a:t>
            </a:r>
            <a:r>
              <a:rPr lang="nl-NL"/>
              <a:t>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9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19498" t="22756" r="23847" b="12187"/>
          <a:stretch/>
        </p:blipFill>
        <p:spPr>
          <a:xfrm>
            <a:off x="1882377" y="946982"/>
            <a:ext cx="8729815" cy="56361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86" y="33722"/>
            <a:ext cx="10463706" cy="6432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Exploring alternative translation products</a:t>
            </a:r>
            <a:endParaRPr lang="en-US" dirty="0"/>
          </a:p>
        </p:txBody>
      </p:sp>
      <p:sp>
        <p:nvSpPr>
          <p:cNvPr id="5" name="Rechthoek 4"/>
          <p:cNvSpPr/>
          <p:nvPr/>
        </p:nvSpPr>
        <p:spPr>
          <a:xfrm>
            <a:off x="361071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STIX-Regular"/>
              </a:rPr>
              <a:t>Laumont</a:t>
            </a:r>
            <a:r>
              <a:rPr lang="en-US" dirty="0" smtClean="0">
                <a:latin typeface="STIX-Regular"/>
              </a:rPr>
              <a:t> et al.  2018  Cell</a:t>
            </a:r>
            <a:r>
              <a:rPr lang="en-US" dirty="0">
                <a:latin typeface="STIX-Regular"/>
              </a:rPr>
              <a:t>. Mol. Life </a:t>
            </a:r>
            <a:r>
              <a:rPr lang="en-US" dirty="0" smtClean="0">
                <a:latin typeface="STIX-Regular"/>
              </a:rPr>
              <a:t>Sci.   DOI </a:t>
            </a:r>
            <a:r>
              <a:rPr lang="en-US" dirty="0">
                <a:latin typeface="STIX-Regular"/>
              </a:rPr>
              <a:t>10.1007/s00018-017-2628-4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1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of a search</a:t>
            </a:r>
            <a:endParaRPr lang="en-US" dirty="0"/>
          </a:p>
        </p:txBody>
      </p:sp>
      <p:sp>
        <p:nvSpPr>
          <p:cNvPr id="4" name="Rechthoek 3"/>
          <p:cNvSpPr/>
          <p:nvPr/>
        </p:nvSpPr>
        <p:spPr>
          <a:xfrm>
            <a:off x="1837386" y="2509291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neoantigen</a:t>
            </a:r>
            <a:r>
              <a:rPr lang="en-US" dirty="0"/>
              <a:t>" "sars-cov-2": 262</a:t>
            </a:r>
          </a:p>
          <a:p>
            <a:r>
              <a:rPr lang="en-US" dirty="0"/>
              <a:t>"</a:t>
            </a:r>
            <a:r>
              <a:rPr lang="en-US" dirty="0" err="1"/>
              <a:t>neoantigen</a:t>
            </a:r>
            <a:r>
              <a:rPr lang="en-US" dirty="0"/>
              <a:t>" "covid-19": 1640</a:t>
            </a:r>
          </a:p>
          <a:p>
            <a:r>
              <a:rPr lang="en-US" dirty="0"/>
              <a:t>"</a:t>
            </a:r>
            <a:r>
              <a:rPr lang="en-US" dirty="0" err="1"/>
              <a:t>micropeptide</a:t>
            </a:r>
            <a:r>
              <a:rPr lang="en-US" dirty="0"/>
              <a:t>" "sars-cov-2": 20</a:t>
            </a:r>
          </a:p>
          <a:p>
            <a:r>
              <a:rPr lang="en-US" dirty="0"/>
              <a:t>"</a:t>
            </a:r>
            <a:r>
              <a:rPr lang="en-US" dirty="0" err="1"/>
              <a:t>micropeptide</a:t>
            </a:r>
            <a:r>
              <a:rPr lang="en-US" dirty="0"/>
              <a:t>" "covid-19": 83</a:t>
            </a:r>
          </a:p>
          <a:p>
            <a:r>
              <a:rPr lang="en-US" dirty="0"/>
              <a:t>"</a:t>
            </a:r>
            <a:r>
              <a:rPr lang="en-US" dirty="0" err="1"/>
              <a:t>altorf</a:t>
            </a:r>
            <a:r>
              <a:rPr lang="en-US" dirty="0"/>
              <a:t>" "sars-cov-2": 5</a:t>
            </a:r>
          </a:p>
          <a:p>
            <a:r>
              <a:rPr lang="en-US" dirty="0"/>
              <a:t>"</a:t>
            </a:r>
            <a:r>
              <a:rPr lang="en-US" dirty="0" err="1"/>
              <a:t>altorf</a:t>
            </a:r>
            <a:r>
              <a:rPr lang="en-US" dirty="0"/>
              <a:t>" "covid-19": 32</a:t>
            </a:r>
          </a:p>
          <a:p>
            <a:r>
              <a:rPr lang="en-US" dirty="0"/>
              <a:t>"</a:t>
            </a:r>
            <a:r>
              <a:rPr lang="en-US" dirty="0" err="1"/>
              <a:t>smorf</a:t>
            </a:r>
            <a:r>
              <a:rPr lang="en-US" dirty="0"/>
              <a:t>" "sars-cov-2": 2</a:t>
            </a:r>
          </a:p>
          <a:p>
            <a:r>
              <a:rPr lang="en-US" dirty="0"/>
              <a:t>"</a:t>
            </a:r>
            <a:r>
              <a:rPr lang="en-US" dirty="0" err="1"/>
              <a:t>smorf</a:t>
            </a:r>
            <a:r>
              <a:rPr lang="en-US" dirty="0"/>
              <a:t>" "covid-19": 20</a:t>
            </a:r>
          </a:p>
          <a:p>
            <a:r>
              <a:rPr lang="en-US" dirty="0"/>
              <a:t>"cryptic peptide" "sars-cov-2": 11</a:t>
            </a:r>
          </a:p>
          <a:p>
            <a:r>
              <a:rPr lang="en-US" dirty="0"/>
              <a:t>"cryptic peptide" "covid-19": 72</a:t>
            </a:r>
          </a:p>
          <a:p>
            <a:r>
              <a:rPr lang="en-US" dirty="0"/>
              <a:t>"defective ribosomal initiation products" "sars-cov-2": 0</a:t>
            </a:r>
          </a:p>
          <a:p>
            <a:r>
              <a:rPr lang="en-US" dirty="0"/>
              <a:t>"defective ribosomal initiation products" "covid-19": 8</a:t>
            </a:r>
          </a:p>
          <a:p>
            <a:r>
              <a:rPr lang="en-US" dirty="0"/>
              <a:t>"non-canonical translation products" "sars-cov-2": 1</a:t>
            </a:r>
          </a:p>
          <a:p>
            <a:r>
              <a:rPr lang="en-US" dirty="0"/>
              <a:t>"non-canonical translation products" "covid-19": 1</a:t>
            </a:r>
          </a:p>
          <a:p>
            <a:r>
              <a:rPr lang="en-US" dirty="0"/>
              <a:t>"damage associated molecular patterns" "sars-cov-2": 852</a:t>
            </a:r>
          </a:p>
          <a:p>
            <a:r>
              <a:rPr lang="en-US" dirty="0"/>
              <a:t>"damage associated molecular patterns" "covid-19": 2670</a:t>
            </a:r>
          </a:p>
        </p:txBody>
      </p:sp>
    </p:spTree>
    <p:extLst>
      <p:ext uri="{BB962C8B-B14F-4D97-AF65-F5344CB8AC3E}">
        <p14:creationId xmlns:p14="http://schemas.microsoft.com/office/powerpoint/2010/main" val="291246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“The </a:t>
            </a:r>
            <a:r>
              <a:rPr lang="en-US" dirty="0"/>
              <a:t>current </a:t>
            </a:r>
            <a:r>
              <a:rPr lang="en-US" dirty="0" smtClean="0"/>
              <a:t>antiviral </a:t>
            </a:r>
            <a:r>
              <a:rPr lang="en-US" dirty="0"/>
              <a:t>strategies </a:t>
            </a:r>
            <a:r>
              <a:rPr lang="en-US" dirty="0" smtClean="0"/>
              <a:t>do not use complete </a:t>
            </a:r>
            <a:r>
              <a:rPr lang="en-US" dirty="0"/>
              <a:t>spectrum of </a:t>
            </a:r>
            <a:r>
              <a:rPr lang="en-US" dirty="0" smtClean="0"/>
              <a:t>potential targets”</a:t>
            </a:r>
          </a:p>
          <a:p>
            <a:endParaRPr lang="en-US" dirty="0"/>
          </a:p>
          <a:p>
            <a:r>
              <a:rPr lang="en-US" dirty="0" smtClean="0"/>
              <a:t>Adaptive vs innate immunity</a:t>
            </a:r>
          </a:p>
          <a:p>
            <a:r>
              <a:rPr lang="en-US" dirty="0" smtClean="0"/>
              <a:t>PAMPs, DAMP and Pattern recognition receptors </a:t>
            </a:r>
          </a:p>
          <a:p>
            <a:r>
              <a:rPr lang="nl-NL" dirty="0" smtClean="0"/>
              <a:t>Major </a:t>
            </a:r>
            <a:r>
              <a:rPr lang="nl-NL" dirty="0" err="1"/>
              <a:t>H</a:t>
            </a:r>
            <a:r>
              <a:rPr lang="nl-NL" dirty="0" err="1" smtClean="0"/>
              <a:t>istocompatibility</a:t>
            </a:r>
            <a:r>
              <a:rPr lang="nl-NL" dirty="0" smtClean="0"/>
              <a:t> Complex (MHC) </a:t>
            </a:r>
            <a:r>
              <a:rPr lang="nl-NL" dirty="0" err="1" smtClean="0"/>
              <a:t>and</a:t>
            </a:r>
            <a:r>
              <a:rPr lang="nl-NL" dirty="0" smtClean="0"/>
              <a:t> Human </a:t>
            </a:r>
            <a:r>
              <a:rPr lang="nl-NL" dirty="0" err="1" smtClean="0"/>
              <a:t>Leukocyte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ntigens</a:t>
            </a:r>
            <a:r>
              <a:rPr lang="nl-NL" dirty="0" smtClean="0"/>
              <a:t> (HLA)</a:t>
            </a:r>
          </a:p>
          <a:p>
            <a:r>
              <a:rPr lang="en-US" dirty="0" smtClean="0"/>
              <a:t>Can HLA-I peptides originate </a:t>
            </a:r>
            <a:r>
              <a:rPr lang="en-US" dirty="0"/>
              <a:t>from canonical and out-of-frame </a:t>
            </a:r>
            <a:r>
              <a:rPr lang="en-US" dirty="0" smtClean="0"/>
              <a:t>ORFs ?</a:t>
            </a:r>
          </a:p>
          <a:p>
            <a:r>
              <a:rPr lang="en-US" dirty="0" err="1" smtClean="0"/>
              <a:t>AltProts</a:t>
            </a:r>
            <a:r>
              <a:rPr lang="en-US" dirty="0" smtClean="0"/>
              <a:t> and immune epitopes </a:t>
            </a:r>
          </a:p>
          <a:p>
            <a:r>
              <a:rPr lang="en-US" dirty="0" smtClean="0"/>
              <a:t>datamining with bioinformatics the VIP finder</a:t>
            </a:r>
          </a:p>
        </p:txBody>
      </p:sp>
    </p:spTree>
    <p:extLst>
      <p:ext uri="{BB962C8B-B14F-4D97-AF65-F5344CB8AC3E}">
        <p14:creationId xmlns:p14="http://schemas.microsoft.com/office/powerpoint/2010/main" val="307383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4" y="397519"/>
            <a:ext cx="10626530" cy="5885463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740898" y="6334780"/>
            <a:ext cx="7868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://microbiologyinfo.com/difference-between-innate-and-adaptive-immunity/</a:t>
            </a:r>
          </a:p>
        </p:txBody>
      </p:sp>
    </p:spTree>
    <p:extLst>
      <p:ext uri="{BB962C8B-B14F-4D97-AF65-F5344CB8AC3E}">
        <p14:creationId xmlns:p14="http://schemas.microsoft.com/office/powerpoint/2010/main" val="404753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1590" y="1"/>
            <a:ext cx="11358489" cy="6611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PAMPs and DAMPs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981" y="684380"/>
            <a:ext cx="8426548" cy="569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68619" y="6617115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en-GB" altLang="nl-NL" sz="1200" b="1" dirty="0">
                <a:latin typeface="Arial" panose="020B0604020202020204" pitchFamily="34" charset="0"/>
              </a:rPr>
              <a:t>Diane L. Rosin, and Mark D. </a:t>
            </a:r>
            <a:r>
              <a:rPr lang="en-GB" altLang="nl-NL" sz="1200" b="1" dirty="0" err="1">
                <a:latin typeface="Arial" panose="020B0604020202020204" pitchFamily="34" charset="0"/>
              </a:rPr>
              <a:t>Okusa</a:t>
            </a:r>
            <a:r>
              <a:rPr lang="en-GB" altLang="nl-NL" sz="1200" b="1" dirty="0">
                <a:latin typeface="Arial" panose="020B0604020202020204" pitchFamily="34" charset="0"/>
              </a:rPr>
              <a:t> JASN 2011;22:416-425</a:t>
            </a:r>
          </a:p>
        </p:txBody>
      </p:sp>
    </p:spTree>
    <p:extLst>
      <p:ext uri="{BB962C8B-B14F-4D97-AF65-F5344CB8AC3E}">
        <p14:creationId xmlns:p14="http://schemas.microsoft.com/office/powerpoint/2010/main" val="196009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8710" y="375327"/>
            <a:ext cx="11972779" cy="8306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Adaptive immunity is mainly based on human leukocyte antigen (HLA)</a:t>
            </a:r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51" y="1374768"/>
            <a:ext cx="6810234" cy="514287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8817255" y="1473242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(HLA1 in human)</a:t>
            </a:r>
            <a:endParaRPr lang="en-US" dirty="0"/>
          </a:p>
        </p:txBody>
      </p:sp>
      <p:sp>
        <p:nvSpPr>
          <p:cNvPr id="6" name="Rechthoek 5"/>
          <p:cNvSpPr/>
          <p:nvPr/>
        </p:nvSpPr>
        <p:spPr>
          <a:xfrm>
            <a:off x="905636" y="6517646"/>
            <a:ext cx="61045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MHC function </a:t>
            </a:r>
            <a:r>
              <a:rPr lang="en-US" dirty="0"/>
              <a:t>is to display peptide fragments of proteins from within the cell</a:t>
            </a:r>
          </a:p>
        </p:txBody>
      </p:sp>
    </p:spTree>
    <p:extLst>
      <p:ext uri="{BB962C8B-B14F-4D97-AF65-F5344CB8AC3E}">
        <p14:creationId xmlns:p14="http://schemas.microsoft.com/office/powerpoint/2010/main" val="22650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153751</TotalTime>
  <Words>1133</Words>
  <Application>Microsoft Office PowerPoint</Application>
  <PresentationFormat>Breedbeeld</PresentationFormat>
  <Paragraphs>125</Paragraphs>
  <Slides>25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4" baseType="lpstr">
      <vt:lpstr>Arial</vt:lpstr>
      <vt:lpstr>Calibri</vt:lpstr>
      <vt:lpstr>STIX-Regular</vt:lpstr>
      <vt:lpstr>Symbol</vt:lpstr>
      <vt:lpstr>TimesNewRoman</vt:lpstr>
      <vt:lpstr>TimesNewRoman,Bold</vt:lpstr>
      <vt:lpstr>TimesNewRoman,Italic</vt:lpstr>
      <vt:lpstr>Wingdings</vt:lpstr>
      <vt:lpstr>Kantoorthema</vt:lpstr>
      <vt:lpstr>Finding Viral Induced Peptides</vt:lpstr>
      <vt:lpstr>Next generation immunoinformatics</vt:lpstr>
      <vt:lpstr>Viral Induced Peptides and synonyms</vt:lpstr>
      <vt:lpstr>Exploring alternative translation products</vt:lpstr>
      <vt:lpstr>Results  of a search</vt:lpstr>
      <vt:lpstr>Introduction</vt:lpstr>
      <vt:lpstr>PowerPoint-presentatie</vt:lpstr>
      <vt:lpstr>PAMPs and DAMPs</vt:lpstr>
      <vt:lpstr>Adaptive immunity is mainly based on human leukocyte antigen (HLA)</vt:lpstr>
      <vt:lpstr>PowerPoint-presentatie</vt:lpstr>
      <vt:lpstr>PowerPoint-presentatie</vt:lpstr>
      <vt:lpstr>Next generation immunoinformatics</vt:lpstr>
      <vt:lpstr>Flow diagram of VIPfinder method</vt:lpstr>
      <vt:lpstr>Differential expressed genes during viral infection and direct RNA sequencing</vt:lpstr>
      <vt:lpstr>Immune epitope database</vt:lpstr>
      <vt:lpstr>VIP finder:  a new tool to identify and categorize viral induced peptides</vt:lpstr>
      <vt:lpstr>SARS-CoV-2 infected cells present HLA-I peptides from canonical and out-of-frame ORFs</vt:lpstr>
      <vt:lpstr>The current annotation model </vt:lpstr>
      <vt:lpstr>The OpenProt annotation model </vt:lpstr>
      <vt:lpstr>Alternative open reading frames in mRNA</vt:lpstr>
      <vt:lpstr>PowerPoint-presentatie</vt:lpstr>
      <vt:lpstr> principle of immune epitope generation</vt:lpstr>
      <vt:lpstr>Example of biologically relevant alternative open reading frame product </vt:lpstr>
      <vt:lpstr>Example of alternative open reading frame product detected with mass spectrometry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Viral Induced Peptides</dc:title>
  <dc:creator>arthur kroon</dc:creator>
  <cp:lastModifiedBy>arthur kroon</cp:lastModifiedBy>
  <cp:revision>62</cp:revision>
  <dcterms:created xsi:type="dcterms:W3CDTF">2020-10-12T11:03:45Z</dcterms:created>
  <dcterms:modified xsi:type="dcterms:W3CDTF">2021-09-14T09:36:28Z</dcterms:modified>
</cp:coreProperties>
</file>